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0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348" r:id="rId18"/>
    <p:sldId id="351" r:id="rId19"/>
    <p:sldId id="350" r:id="rId20"/>
    <p:sldId id="272" r:id="rId21"/>
    <p:sldId id="290" r:id="rId22"/>
    <p:sldId id="352" r:id="rId23"/>
    <p:sldId id="354" r:id="rId24"/>
    <p:sldId id="380" r:id="rId25"/>
    <p:sldId id="355" r:id="rId26"/>
    <p:sldId id="356" r:id="rId27"/>
    <p:sldId id="357" r:id="rId28"/>
    <p:sldId id="381" r:id="rId29"/>
    <p:sldId id="358" r:id="rId30"/>
    <p:sldId id="360" r:id="rId31"/>
    <p:sldId id="359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70" r:id="rId41"/>
    <p:sldId id="371" r:id="rId42"/>
    <p:sldId id="280" r:id="rId43"/>
    <p:sldId id="326" r:id="rId44"/>
    <p:sldId id="327" r:id="rId45"/>
    <p:sldId id="372" r:id="rId46"/>
    <p:sldId id="376" r:id="rId47"/>
    <p:sldId id="374" r:id="rId48"/>
    <p:sldId id="37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 autoAdjust="0"/>
    <p:restoredTop sz="86833" autoAdjust="0"/>
  </p:normalViewPr>
  <p:slideViewPr>
    <p:cSldViewPr>
      <p:cViewPr>
        <p:scale>
          <a:sx n="60" d="100"/>
          <a:sy n="60" d="100"/>
        </p:scale>
        <p:origin x="-816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7966" y="627322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Van </a:t>
            </a:r>
            <a:r>
              <a:rPr lang="en-US" sz="1600" dirty="0" err="1" smtClean="0"/>
              <a:t>Boxtel</a:t>
            </a:r>
            <a:r>
              <a:rPr lang="en-US" sz="1600" dirty="0"/>
              <a:t> </a:t>
            </a:r>
            <a:r>
              <a:rPr lang="en-US" sz="1600" dirty="0" smtClean="0"/>
              <a:t>et  al. 2010</a:t>
            </a:r>
            <a:r>
              <a:rPr lang="en-US" sz="1600" dirty="0" smtClean="0"/>
              <a:t>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67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82076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Possible Solution: What does attention affect?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70717" y="1430349"/>
            <a:ext cx="75004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Attention, in the form of sensory enhancement, acts at the level of stimulus features, spatial features, and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need </a:t>
            </a:r>
            <a:r>
              <a:rPr lang="en-US" sz="2400" dirty="0" smtClean="0"/>
              <a:t>models that can </a:t>
            </a:r>
            <a:r>
              <a:rPr lang="en-US" sz="2400" dirty="0" smtClean="0"/>
              <a:t>help us understand the mechanism of attention and awareness.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80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74" y="1600200"/>
            <a:ext cx="1783826" cy="201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" name="TextBox 16383"/>
          <p:cNvSpPr txBox="1"/>
          <p:nvPr/>
        </p:nvSpPr>
        <p:spPr>
          <a:xfrm>
            <a:off x="5425486" y="162655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16386" name="Straight Connector 16385"/>
          <p:cNvCxnSpPr/>
          <p:nvPr/>
        </p:nvCxnSpPr>
        <p:spPr>
          <a:xfrm>
            <a:off x="3052859" y="3847189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93032" y="3158827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052859" y="32029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93032" y="25146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Oval 30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val 42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2098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3725" y="1580018"/>
            <a:ext cx="45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Psychophysical Threshold:  ~80%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63407" y="3975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2971800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8666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1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13014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2602" y="409844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sp>
        <p:nvSpPr>
          <p:cNvPr id="12" name="Oval 11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324600" y="2165866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217863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05401" y="1981200"/>
            <a:ext cx="12191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72400" y="1981200"/>
            <a:ext cx="12297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6248400" y="3429000"/>
            <a:ext cx="13381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95890"/>
            <a:ext cx="3748910" cy="317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  <a:endParaRPr lang="en-US" sz="32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If </a:t>
            </a:r>
            <a:r>
              <a:rPr lang="en-US" sz="2400" dirty="0" smtClean="0"/>
              <a:t>attention and awareness are dissociable, </a:t>
            </a:r>
            <a:r>
              <a:rPr lang="en-US" sz="2400" dirty="0" smtClean="0"/>
              <a:t>we might expect to see dissociated neural correlates.</a:t>
            </a:r>
            <a:endParaRPr lang="en-US" sz="2400" dirty="0" smtClean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315083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487" y="2928389"/>
            <a:ext cx="243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BOLD Response</a:t>
            </a:r>
          </a:p>
          <a:p>
            <a:pPr algn="ctr"/>
            <a:r>
              <a:rPr lang="en-US" dirty="0" smtClean="0"/>
              <a:t>Modulated by Attention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4424" y="3275988"/>
            <a:ext cx="2954776" cy="2809789"/>
            <a:chOff x="167837" y="1282262"/>
            <a:chExt cx="4391025" cy="4175563"/>
          </a:xfrm>
        </p:grpSpPr>
        <p:sp>
          <p:nvSpPr>
            <p:cNvPr id="13" name="TextBox 12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70" name="Picture 2" descr="C:\Users\Dan\Documents\Pict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01" y="3325128"/>
            <a:ext cx="2458357" cy="27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7211" y="294615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76338"/>
            <a:ext cx="6496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</a:t>
            </a:r>
            <a:r>
              <a:rPr lang="en-US" sz="3200" dirty="0" smtClean="0"/>
              <a:t>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90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1616749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Able to Discriminate (Aware)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6138" y="4450158"/>
            <a:ext cx="3516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Unable to Discriminate  (Un-Aware)</a:t>
            </a:r>
          </a:p>
          <a:p>
            <a:endParaRPr lang="en-US" dirty="0"/>
          </a:p>
          <a:p>
            <a:pPr algn="ctr"/>
            <a:r>
              <a:rPr lang="en-US" dirty="0" smtClean="0"/>
              <a:t>A difference </a:t>
            </a:r>
            <a:r>
              <a:rPr lang="en-US" i="1" dirty="0" smtClean="0"/>
              <a:t>does</a:t>
            </a:r>
            <a:r>
              <a:rPr lang="en-US" dirty="0" smtClean="0"/>
              <a:t> exist—despite </a:t>
            </a:r>
          </a:p>
          <a:p>
            <a:pPr algn="ctr"/>
            <a:r>
              <a:rPr lang="en-US" dirty="0" smtClean="0"/>
              <a:t>a lack of awareness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484584"/>
            <a:ext cx="3805259" cy="5888832"/>
            <a:chOff x="609600" y="511969"/>
            <a:chExt cx="3805259" cy="5888832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511969"/>
              <a:ext cx="3797373" cy="2633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54615"/>
              <a:ext cx="3805259" cy="264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724183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</a:t>
            </a:r>
            <a:r>
              <a:rPr lang="en-US" sz="3200" dirty="0" smtClean="0"/>
              <a:t>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75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</a:t>
            </a:r>
            <a:r>
              <a:rPr lang="en-US" sz="3200" dirty="0" smtClean="0"/>
              <a:t>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44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</a:t>
            </a:r>
            <a:r>
              <a:rPr lang="en-US" sz="3200" dirty="0" smtClean="0"/>
              <a:t>Design</a:t>
            </a:r>
            <a:endParaRPr lang="en-US" sz="32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8" y="1371600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88428" y="2533650"/>
            <a:ext cx="2023240" cy="74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5600" y="2533650"/>
            <a:ext cx="5458316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5844" y="1621565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Contrast</a:t>
            </a:r>
          </a:p>
          <a:p>
            <a:r>
              <a:rPr lang="en-US" dirty="0" smtClean="0"/>
              <a:t>Catch: Coherence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1" y="1363705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81600" y="1621564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Coherence</a:t>
            </a:r>
          </a:p>
          <a:p>
            <a:r>
              <a:rPr lang="en-US" dirty="0" smtClean="0"/>
              <a:t>Catch: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5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n\proj\repo254\code\stim\Masks700\m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286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an\proj\repo254\code\stim\Masks700\ma1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8" y="-68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an\proj\repo254\code\stim\Masks700\ma2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an\proj\repo254\code\stim\Masks700\m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49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Dan\proj\repo254\code\stim\Masks700\ma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Dan\proj\repo254\code\stim\Masks700\ma29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-4267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5143</TotalTime>
  <Words>841</Words>
  <Application>Microsoft Office PowerPoint</Application>
  <PresentationFormat>On-screen Show (4:3)</PresentationFormat>
  <Paragraphs>239</Paragraphs>
  <Slides>48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130</cp:revision>
  <dcterms:created xsi:type="dcterms:W3CDTF">2015-02-02T04:45:42Z</dcterms:created>
  <dcterms:modified xsi:type="dcterms:W3CDTF">2015-04-13T06:27:21Z</dcterms:modified>
</cp:coreProperties>
</file>